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9" r:id="rId5"/>
    <p:sldId id="264" r:id="rId6"/>
    <p:sldId id="265" r:id="rId7"/>
    <p:sldId id="266" r:id="rId8"/>
    <p:sldId id="267" r:id="rId9"/>
    <p:sldId id="261" r:id="rId10"/>
    <p:sldId id="268" r:id="rId11"/>
    <p:sldId id="260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D8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3C55F-F3C3-443B-9875-4167ECBADC34}" type="datetimeFigureOut">
              <a:rPr lang="zh-TW" altLang="en-US" smtClean="0"/>
              <a:t>2019/1/10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61A66-3157-47BD-A7EF-5CEA39AFFD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5919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3C55F-F3C3-443B-9875-4167ECBADC34}" type="datetimeFigureOut">
              <a:rPr lang="zh-TW" altLang="en-US" smtClean="0"/>
              <a:t>2019/1/10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61A66-3157-47BD-A7EF-5CEA39AFFD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9619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3C55F-F3C3-443B-9875-4167ECBADC34}" type="datetimeFigureOut">
              <a:rPr lang="zh-TW" altLang="en-US" smtClean="0"/>
              <a:t>2019/1/10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61A66-3157-47BD-A7EF-5CEA39AFFD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3323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3C55F-F3C3-443B-9875-4167ECBADC34}" type="datetimeFigureOut">
              <a:rPr lang="zh-TW" altLang="en-US" smtClean="0"/>
              <a:t>2019/1/10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61A66-3157-47BD-A7EF-5CEA39AFFD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7768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3C55F-F3C3-443B-9875-4167ECBADC34}" type="datetimeFigureOut">
              <a:rPr lang="zh-TW" altLang="en-US" smtClean="0"/>
              <a:t>2019/1/10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61A66-3157-47BD-A7EF-5CEA39AFFD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2966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3C55F-F3C3-443B-9875-4167ECBADC34}" type="datetimeFigureOut">
              <a:rPr lang="zh-TW" altLang="en-US" smtClean="0"/>
              <a:t>2019/1/10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61A66-3157-47BD-A7EF-5CEA39AFFD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2235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3C55F-F3C3-443B-9875-4167ECBADC34}" type="datetimeFigureOut">
              <a:rPr lang="zh-TW" altLang="en-US" smtClean="0"/>
              <a:t>2019/1/10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61A66-3157-47BD-A7EF-5CEA39AFFD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1593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3C55F-F3C3-443B-9875-4167ECBADC34}" type="datetimeFigureOut">
              <a:rPr lang="zh-TW" altLang="en-US" smtClean="0"/>
              <a:t>2019/1/10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61A66-3157-47BD-A7EF-5CEA39AFFD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6742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3C55F-F3C3-443B-9875-4167ECBADC34}" type="datetimeFigureOut">
              <a:rPr lang="zh-TW" altLang="en-US" smtClean="0"/>
              <a:t>2019/1/10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61A66-3157-47BD-A7EF-5CEA39AFFD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69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3C55F-F3C3-443B-9875-4167ECBADC34}" type="datetimeFigureOut">
              <a:rPr lang="zh-TW" altLang="en-US" smtClean="0"/>
              <a:t>2019/1/10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61A66-3157-47BD-A7EF-5CEA39AFFD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0753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3C55F-F3C3-443B-9875-4167ECBADC34}" type="datetimeFigureOut">
              <a:rPr lang="zh-TW" altLang="en-US" smtClean="0"/>
              <a:t>2019/1/10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61A66-3157-47BD-A7EF-5CEA39AFFD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3714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13C55F-F3C3-443B-9875-4167ECBADC34}" type="datetimeFigureOut">
              <a:rPr lang="zh-TW" altLang="en-US" smtClean="0"/>
              <a:t>2019/1/10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461A66-3157-47BD-A7EF-5CEA39AFFD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5090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"/>
            <a:ext cx="12192000" cy="687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8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7"/>
          <a:stretch/>
        </p:blipFill>
        <p:spPr>
          <a:xfrm>
            <a:off x="0" y="-132"/>
            <a:ext cx="12196481" cy="6858000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557733" y="39057"/>
            <a:ext cx="45629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王漢宗超明體繁" panose="02020300000000000000" pitchFamily="18" charset="-120"/>
                <a:ea typeface="王漢宗超明體繁" panose="02020300000000000000" pitchFamily="18" charset="-120"/>
              </a:rPr>
              <a:t>Code</a:t>
            </a:r>
            <a:r>
              <a:rPr lang="zh-TW" altLang="en-US" sz="6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王漢宗超明體繁" panose="02020300000000000000" pitchFamily="18" charset="-120"/>
                <a:ea typeface="王漢宗超明體繁" panose="02020300000000000000" pitchFamily="18" charset="-120"/>
              </a:rPr>
              <a:t>講解</a:t>
            </a:r>
            <a:endParaRPr lang="zh-TW" altLang="en-US" sz="6600" dirty="0">
              <a:solidFill>
                <a:schemeClr val="tx1">
                  <a:lumMod val="85000"/>
                  <a:lumOff val="15000"/>
                </a:schemeClr>
              </a:solidFill>
              <a:latin typeface="王漢宗超明體繁" panose="02020300000000000000" pitchFamily="18" charset="-120"/>
              <a:ea typeface="王漢宗超明體繁" panose="02020300000000000000" pitchFamily="18" charset="-120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476155" y="1409756"/>
            <a:ext cx="1698170" cy="767481"/>
          </a:xfrm>
          <a:prstGeom prst="roundRect">
            <a:avLst/>
          </a:prstGeom>
          <a:solidFill>
            <a:srgbClr val="CBD88C">
              <a:alpha val="54000"/>
            </a:srgbClr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王漢宗超明體繁" panose="02020300000000000000" pitchFamily="18" charset="-120"/>
                <a:ea typeface="王漢宗超明體繁" panose="02020300000000000000" pitchFamily="18" charset="-120"/>
              </a:rPr>
              <a:t>牌堆亂數</a:t>
            </a:r>
            <a:endParaRPr lang="zh-TW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王漢宗超明體繁" panose="02020300000000000000" pitchFamily="18" charset="-120"/>
              <a:ea typeface="王漢宗超明體繁" panose="02020300000000000000" pitchFamily="18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61" y="2439940"/>
            <a:ext cx="6434061" cy="343959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4"/>
          <a:stretch/>
        </p:blipFill>
        <p:spPr>
          <a:xfrm>
            <a:off x="6827182" y="1529532"/>
            <a:ext cx="5248277" cy="532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87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7614" y="0"/>
            <a:ext cx="12719614" cy="6858000"/>
          </a:xfrm>
        </p:spPr>
      </p:pic>
      <p:sp>
        <p:nvSpPr>
          <p:cNvPr id="8" name="文字方塊 7"/>
          <p:cNvSpPr txBox="1"/>
          <p:nvPr/>
        </p:nvSpPr>
        <p:spPr>
          <a:xfrm>
            <a:off x="4073254" y="2875002"/>
            <a:ext cx="32827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dirty="0" smtClean="0">
                <a:solidFill>
                  <a:schemeClr val="bg2">
                    <a:lumMod val="75000"/>
                  </a:schemeClr>
                </a:solidFill>
                <a:latin typeface="王漢宗超明體繁" panose="02020300000000000000" pitchFamily="18" charset="-120"/>
                <a:ea typeface="王漢宗超明體繁" panose="02020300000000000000" pitchFamily="18" charset="-120"/>
              </a:rPr>
              <a:t>Demo!</a:t>
            </a:r>
          </a:p>
        </p:txBody>
      </p:sp>
    </p:spTree>
    <p:extLst>
      <p:ext uri="{BB962C8B-B14F-4D97-AF65-F5344CB8AC3E}">
        <p14:creationId xmlns:p14="http://schemas.microsoft.com/office/powerpoint/2010/main" val="152547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2"/>
            <a:ext cx="12975893" cy="685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153" y="3721246"/>
            <a:ext cx="5940740" cy="3136622"/>
          </a:xfrm>
          <a:prstGeom prst="rect">
            <a:avLst/>
          </a:prstGeom>
        </p:spPr>
      </p:pic>
      <p:sp>
        <p:nvSpPr>
          <p:cNvPr id="15" name="圓角矩形 14"/>
          <p:cNvSpPr/>
          <p:nvPr/>
        </p:nvSpPr>
        <p:spPr>
          <a:xfrm>
            <a:off x="672646" y="1674024"/>
            <a:ext cx="6802674" cy="3778623"/>
          </a:xfrm>
          <a:prstGeom prst="roundRect">
            <a:avLst/>
          </a:prstGeom>
          <a:solidFill>
            <a:srgbClr val="CBD88C">
              <a:alpha val="54000"/>
            </a:srgbClr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內容版面配置區 12"/>
          <p:cNvSpPr>
            <a:spLocks noGrp="1"/>
          </p:cNvSpPr>
          <p:nvPr>
            <p:ph idx="1"/>
          </p:nvPr>
        </p:nvSpPr>
        <p:spPr>
          <a:xfrm>
            <a:off x="939035" y="1989846"/>
            <a:ext cx="6536285" cy="346280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TW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</a:rPr>
              <a:t>起因</a:t>
            </a:r>
            <a:r>
              <a:rPr lang="en-US" altLang="zh-TW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</a:rPr>
              <a:t>:</a:t>
            </a:r>
            <a:r>
              <a:rPr lang="zh-TW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</a:rPr>
              <a:t> </a:t>
            </a:r>
            <a:r>
              <a:rPr lang="en-US" altLang="zh-TW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</a:rPr>
              <a:t/>
            </a:r>
            <a:br>
              <a:rPr lang="en-US" altLang="zh-TW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</a:rPr>
            </a:br>
            <a:r>
              <a:rPr lang="zh-TW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</a:rPr>
              <a:t>    </a:t>
            </a:r>
            <a:r>
              <a:rPr lang="en-US" altLang="zh-TW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</a:rPr>
              <a:t>Unlight</a:t>
            </a:r>
            <a:r>
              <a:rPr lang="en-US" altLang="zh-TW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</a:rPr>
              <a:t> </a:t>
            </a:r>
            <a:r>
              <a:rPr lang="zh-TW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</a:rPr>
              <a:t>是一款已經倒閉一年多的遊戲</a:t>
            </a:r>
            <a:endParaRPr lang="en-US" altLang="zh-TW" b="1" dirty="0" smtClean="0">
              <a:solidFill>
                <a:schemeClr val="tx1">
                  <a:lumMod val="85000"/>
                  <a:lumOff val="15000"/>
                </a:schemeClr>
              </a:solidFill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</a:rPr>
              <a:t> 負責決定主題的組員非常喜歡這款遊戲</a:t>
            </a:r>
            <a:endParaRPr lang="en-US" altLang="zh-TW" b="1" dirty="0" smtClean="0">
              <a:solidFill>
                <a:schemeClr val="tx1">
                  <a:lumMod val="85000"/>
                  <a:lumOff val="15000"/>
                </a:schemeClr>
              </a:solidFill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</a:rPr>
              <a:t> 因此才想到可以用</a:t>
            </a:r>
            <a:r>
              <a:rPr lang="en-US" altLang="zh-TW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</a:rPr>
              <a:t>Unlight</a:t>
            </a:r>
            <a:r>
              <a:rPr lang="en-US" altLang="zh-TW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</a:rPr>
              <a:t> </a:t>
            </a:r>
            <a:r>
              <a:rPr lang="zh-TW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</a:rPr>
              <a:t>裡的卡牌，來</a:t>
            </a:r>
            <a:endParaRPr lang="en-US" altLang="zh-TW" b="1" dirty="0" smtClean="0">
              <a:solidFill>
                <a:schemeClr val="tx1">
                  <a:lumMod val="85000"/>
                  <a:lumOff val="15000"/>
                </a:schemeClr>
              </a:solidFill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</a:rPr>
              <a:t> 製作一款簡單、好上手，又好玩的記憶</a:t>
            </a:r>
            <a:endParaRPr lang="en-US" altLang="zh-TW" b="1" dirty="0" smtClean="0">
              <a:solidFill>
                <a:schemeClr val="tx1">
                  <a:lumMod val="85000"/>
                  <a:lumOff val="15000"/>
                </a:schemeClr>
              </a:solidFill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</a:rPr>
              <a:t> 翻牌遊戲，以此緬懷</a:t>
            </a:r>
            <a:r>
              <a:rPr lang="en-US" altLang="zh-TW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</a:rPr>
              <a:t>Unlight</a:t>
            </a:r>
            <a:r>
              <a:rPr lang="en-US" altLang="zh-TW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</a:rPr>
              <a:t> </a:t>
            </a:r>
            <a:r>
              <a:rPr lang="zh-TW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</a:rPr>
              <a:t>。</a:t>
            </a:r>
            <a:endParaRPr lang="en-US" altLang="zh-TW" b="1" dirty="0" smtClean="0">
              <a:solidFill>
                <a:schemeClr val="tx1">
                  <a:lumMod val="85000"/>
                  <a:lumOff val="15000"/>
                </a:schemeClr>
              </a:solidFill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57733" y="39057"/>
            <a:ext cx="35769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王漢宗超明體繁" panose="02020300000000000000" pitchFamily="18" charset="-120"/>
                <a:ea typeface="王漢宗超明體繁" panose="02020300000000000000" pitchFamily="18" charset="-120"/>
              </a:rPr>
              <a:t>製作動</a:t>
            </a:r>
            <a:r>
              <a:rPr lang="zh-TW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王漢宗超明體繁" panose="02020300000000000000" pitchFamily="18" charset="-120"/>
                <a:ea typeface="王漢宗超明體繁" panose="02020300000000000000" pitchFamily="18" charset="-120"/>
              </a:rPr>
              <a:t>機</a:t>
            </a:r>
          </a:p>
        </p:txBody>
      </p:sp>
    </p:spTree>
    <p:extLst>
      <p:ext uri="{BB962C8B-B14F-4D97-AF65-F5344CB8AC3E}">
        <p14:creationId xmlns:p14="http://schemas.microsoft.com/office/powerpoint/2010/main" val="377111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2"/>
            <a:ext cx="12975893" cy="6858000"/>
          </a:xfrm>
          <a:prstGeom prst="rect">
            <a:avLst/>
          </a:prstGeom>
        </p:spPr>
      </p:pic>
      <p:sp>
        <p:nvSpPr>
          <p:cNvPr id="15" name="圓角矩形 14"/>
          <p:cNvSpPr/>
          <p:nvPr/>
        </p:nvSpPr>
        <p:spPr>
          <a:xfrm>
            <a:off x="3213464" y="1720472"/>
            <a:ext cx="7069064" cy="3778623"/>
          </a:xfrm>
          <a:prstGeom prst="roundRect">
            <a:avLst/>
          </a:prstGeom>
          <a:solidFill>
            <a:srgbClr val="CBD88C">
              <a:alpha val="54000"/>
            </a:srgbClr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內容版面配置區 12"/>
          <p:cNvSpPr>
            <a:spLocks noGrp="1"/>
          </p:cNvSpPr>
          <p:nvPr>
            <p:ph idx="1"/>
          </p:nvPr>
        </p:nvSpPr>
        <p:spPr>
          <a:xfrm>
            <a:off x="3600493" y="1919096"/>
            <a:ext cx="6536285" cy="809676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</a:rPr>
              <a:t> 黃韻儒１００％</a:t>
            </a:r>
            <a:r>
              <a:rPr lang="en-US" altLang="zh-TW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</a:rPr>
              <a:t>	</a:t>
            </a:r>
            <a:r>
              <a:rPr lang="zh-TW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</a:rPr>
              <a:t>       莊鈞翔１００</a:t>
            </a:r>
            <a:r>
              <a:rPr lang="en-US" altLang="zh-TW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</a:rPr>
              <a:t>%</a:t>
            </a:r>
            <a:r>
              <a:rPr lang="zh-TW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</a:rPr>
              <a:t>  </a:t>
            </a:r>
            <a:endParaRPr lang="zh-TW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57733" y="39057"/>
            <a:ext cx="35769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王漢宗超明體繁" panose="02020300000000000000" pitchFamily="18" charset="-120"/>
                <a:ea typeface="王漢宗超明體繁" panose="02020300000000000000" pitchFamily="18" charset="-120"/>
              </a:rPr>
              <a:t>分工</a:t>
            </a:r>
            <a:r>
              <a:rPr lang="zh-TW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王漢宗超明體繁" panose="02020300000000000000" pitchFamily="18" charset="-120"/>
                <a:ea typeface="王漢宗超明體繁" panose="02020300000000000000" pitchFamily="18" charset="-120"/>
              </a:rPr>
              <a:t>表</a:t>
            </a:r>
          </a:p>
        </p:txBody>
      </p:sp>
      <p:cxnSp>
        <p:nvCxnSpPr>
          <p:cNvPr id="17" name="直線接點 16"/>
          <p:cNvCxnSpPr/>
          <p:nvPr/>
        </p:nvCxnSpPr>
        <p:spPr>
          <a:xfrm flipV="1">
            <a:off x="3213464" y="2519767"/>
            <a:ext cx="7101116" cy="261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6764022" y="1774451"/>
            <a:ext cx="13063" cy="3670663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內容版面配置區 12"/>
          <p:cNvSpPr txBox="1">
            <a:spLocks/>
          </p:cNvSpPr>
          <p:nvPr/>
        </p:nvSpPr>
        <p:spPr>
          <a:xfrm>
            <a:off x="3568441" y="2726907"/>
            <a:ext cx="6536285" cy="2591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　  遊戲介面 </a:t>
            </a:r>
            <a:r>
              <a:rPr lang="en-US" altLang="zh-TW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	</a:t>
            </a:r>
            <a:r>
              <a:rPr lang="zh-TW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　  </a:t>
            </a:r>
            <a:r>
              <a:rPr lang="zh-TW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zh-TW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  重新開始功能  </a:t>
            </a:r>
            <a:endParaRPr lang="en-US" altLang="zh-TW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0" indent="0">
              <a:buNone/>
            </a:pPr>
            <a:r>
              <a:rPr lang="zh-TW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 作弊鍵</a:t>
            </a:r>
            <a:r>
              <a:rPr lang="en-US" altLang="zh-TW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&amp;</a:t>
            </a:r>
            <a:r>
              <a:rPr lang="zh-TW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暫停鍵     </a:t>
            </a:r>
            <a:r>
              <a:rPr lang="en-US" altLang="zh-TW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	</a:t>
            </a:r>
            <a:r>
              <a:rPr lang="zh-TW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   遊戲架構</a:t>
            </a:r>
            <a:endParaRPr lang="en-US" altLang="zh-TW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0" indent="0">
              <a:buNone/>
            </a:pPr>
            <a:r>
              <a:rPr lang="zh-TW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zh-TW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    翻牌邏輯</a:t>
            </a:r>
            <a:r>
              <a:rPr lang="en-US" altLang="zh-TW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		</a:t>
            </a:r>
            <a:r>
              <a:rPr lang="zh-TW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   計時功能   </a:t>
            </a:r>
          </a:p>
          <a:p>
            <a:pPr marL="0" indent="0">
              <a:buNone/>
            </a:pPr>
            <a:r>
              <a:rPr lang="zh-TW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zh-TW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     </a:t>
            </a:r>
            <a:r>
              <a:rPr lang="en-US" altLang="zh-TW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PS</a:t>
            </a:r>
            <a:r>
              <a:rPr lang="zh-TW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美工</a:t>
            </a:r>
            <a:r>
              <a:rPr lang="en-US" altLang="zh-TW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	</a:t>
            </a:r>
            <a:r>
              <a:rPr lang="zh-TW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    </a:t>
            </a:r>
            <a:r>
              <a:rPr lang="en-US" altLang="zh-TW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	 </a:t>
            </a:r>
            <a:r>
              <a:rPr lang="zh-TW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  </a:t>
            </a:r>
            <a:r>
              <a:rPr lang="en-US" altLang="zh-TW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rand</a:t>
            </a:r>
            <a:r>
              <a:rPr lang="zh-TW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功能</a:t>
            </a:r>
            <a:endParaRPr lang="en-US" altLang="zh-TW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0" indent="0">
              <a:buNone/>
            </a:pPr>
            <a:r>
              <a:rPr lang="zh-TW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　   </a:t>
            </a:r>
            <a:r>
              <a:rPr lang="en-US" altLang="zh-TW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PPT</a:t>
            </a:r>
            <a:r>
              <a:rPr lang="zh-TW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設</a:t>
            </a:r>
            <a:r>
              <a:rPr lang="zh-TW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計</a:t>
            </a:r>
            <a:r>
              <a:rPr lang="zh-TW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en-US" altLang="zh-TW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	</a:t>
            </a:r>
            <a:r>
              <a:rPr lang="zh-TW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　         書面報告  </a:t>
            </a:r>
            <a:endParaRPr lang="en-US" altLang="zh-TW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TW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61" y="2545892"/>
            <a:ext cx="3593103" cy="438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3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2"/>
            <a:ext cx="12975893" cy="6858000"/>
          </a:xfrm>
          <a:prstGeom prst="rect">
            <a:avLst/>
          </a:prstGeom>
        </p:spPr>
      </p:pic>
      <p:sp>
        <p:nvSpPr>
          <p:cNvPr id="15" name="圓角矩形 14"/>
          <p:cNvSpPr/>
          <p:nvPr/>
        </p:nvSpPr>
        <p:spPr>
          <a:xfrm>
            <a:off x="6670763" y="2661387"/>
            <a:ext cx="2146665" cy="767481"/>
          </a:xfrm>
          <a:prstGeom prst="roundRect">
            <a:avLst/>
          </a:prstGeom>
          <a:solidFill>
            <a:srgbClr val="CBD88C">
              <a:alpha val="54000"/>
            </a:srgbClr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王漢宗超明體繁" panose="02020300000000000000" pitchFamily="18" charset="-120"/>
                <a:ea typeface="王漢宗超明體繁" panose="02020300000000000000" pitchFamily="18" charset="-120"/>
              </a:rPr>
              <a:t>記憶階段</a:t>
            </a:r>
            <a:endParaRPr lang="zh-TW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王漢宗超明體繁" panose="02020300000000000000" pitchFamily="18" charset="-120"/>
              <a:ea typeface="王漢宗超明體繁" panose="02020300000000000000" pitchFamily="18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57733" y="39057"/>
            <a:ext cx="45629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王漢宗超明體繁" panose="02020300000000000000" pitchFamily="18" charset="-120"/>
                <a:ea typeface="王漢宗超明體繁" panose="02020300000000000000" pitchFamily="18" charset="-120"/>
              </a:rPr>
              <a:t>遊戲流程圖</a:t>
            </a:r>
            <a:endParaRPr lang="zh-TW" altLang="en-US" sz="6600" dirty="0">
              <a:solidFill>
                <a:schemeClr val="tx1">
                  <a:lumMod val="85000"/>
                  <a:lumOff val="15000"/>
                </a:schemeClr>
              </a:solidFill>
              <a:latin typeface="王漢宗超明體繁" panose="02020300000000000000" pitchFamily="18" charset="-120"/>
              <a:ea typeface="王漢宗超明體繁" panose="02020300000000000000" pitchFamily="18" charset="-120"/>
            </a:endParaRPr>
          </a:p>
        </p:txBody>
      </p:sp>
      <p:sp>
        <p:nvSpPr>
          <p:cNvPr id="18" name="圓角矩形 17"/>
          <p:cNvSpPr/>
          <p:nvPr/>
        </p:nvSpPr>
        <p:spPr>
          <a:xfrm>
            <a:off x="4959533" y="1629032"/>
            <a:ext cx="1698170" cy="767481"/>
          </a:xfrm>
          <a:prstGeom prst="roundRect">
            <a:avLst/>
          </a:prstGeom>
          <a:solidFill>
            <a:srgbClr val="CBD88C">
              <a:alpha val="54000"/>
            </a:srgbClr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王漢宗超明體繁" panose="02020300000000000000" pitchFamily="18" charset="-120"/>
                <a:ea typeface="王漢宗超明體繁" panose="02020300000000000000" pitchFamily="18" charset="-120"/>
              </a:rPr>
              <a:t>起始畫面</a:t>
            </a:r>
            <a:endParaRPr lang="zh-TW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王漢宗超明體繁" panose="02020300000000000000" pitchFamily="18" charset="-120"/>
              <a:ea typeface="王漢宗超明體繁" panose="02020300000000000000" pitchFamily="18" charset="-120"/>
            </a:endParaRPr>
          </a:p>
        </p:txBody>
      </p:sp>
      <p:sp>
        <p:nvSpPr>
          <p:cNvPr id="20" name="圓角矩形 19"/>
          <p:cNvSpPr/>
          <p:nvPr/>
        </p:nvSpPr>
        <p:spPr>
          <a:xfrm>
            <a:off x="3261363" y="2661387"/>
            <a:ext cx="1698170" cy="767481"/>
          </a:xfrm>
          <a:prstGeom prst="roundRect">
            <a:avLst/>
          </a:prstGeom>
          <a:solidFill>
            <a:srgbClr val="CBD88C">
              <a:alpha val="54000"/>
            </a:srgbClr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王漢宗超明體繁" panose="02020300000000000000" pitchFamily="18" charset="-120"/>
                <a:ea typeface="王漢宗超明體繁" panose="02020300000000000000" pitchFamily="18" charset="-120"/>
              </a:rPr>
              <a:t>離</a:t>
            </a:r>
            <a:r>
              <a:rPr lang="zh-TW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王漢宗超明體繁" panose="02020300000000000000" pitchFamily="18" charset="-120"/>
                <a:ea typeface="王漢宗超明體繁" panose="02020300000000000000" pitchFamily="18" charset="-120"/>
              </a:rPr>
              <a:t>開</a:t>
            </a:r>
            <a:r>
              <a:rPr lang="zh-TW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王漢宗超明體繁" panose="02020300000000000000" pitchFamily="18" charset="-120"/>
                <a:ea typeface="王漢宗超明體繁" panose="02020300000000000000" pitchFamily="18" charset="-120"/>
              </a:rPr>
              <a:t>遊戲</a:t>
            </a:r>
            <a:endParaRPr lang="zh-TW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王漢宗超明體繁" panose="02020300000000000000" pitchFamily="18" charset="-120"/>
              <a:ea typeface="王漢宗超明體繁" panose="02020300000000000000" pitchFamily="18" charset="-120"/>
            </a:endParaRPr>
          </a:p>
        </p:txBody>
      </p:sp>
      <p:sp>
        <p:nvSpPr>
          <p:cNvPr id="21" name="圓角矩形 20"/>
          <p:cNvSpPr/>
          <p:nvPr/>
        </p:nvSpPr>
        <p:spPr>
          <a:xfrm>
            <a:off x="6670763" y="3715125"/>
            <a:ext cx="2146665" cy="767481"/>
          </a:xfrm>
          <a:prstGeom prst="roundRect">
            <a:avLst/>
          </a:prstGeom>
          <a:solidFill>
            <a:srgbClr val="CBD88C">
              <a:alpha val="54000"/>
            </a:srgbClr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王漢宗超明體繁" panose="02020300000000000000" pitchFamily="18" charset="-120"/>
                <a:ea typeface="王漢宗超明體繁" panose="02020300000000000000" pitchFamily="18" charset="-120"/>
              </a:rPr>
              <a:t>翻牌階段</a:t>
            </a:r>
            <a:endParaRPr lang="zh-TW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王漢宗超明體繁" panose="02020300000000000000" pitchFamily="18" charset="-120"/>
              <a:ea typeface="王漢宗超明體繁" panose="02020300000000000000" pitchFamily="18" charset="-120"/>
            </a:endParaRPr>
          </a:p>
        </p:txBody>
      </p:sp>
      <p:sp>
        <p:nvSpPr>
          <p:cNvPr id="22" name="圓角矩形 21"/>
          <p:cNvSpPr/>
          <p:nvPr/>
        </p:nvSpPr>
        <p:spPr>
          <a:xfrm>
            <a:off x="6670762" y="4768863"/>
            <a:ext cx="2146665" cy="767481"/>
          </a:xfrm>
          <a:prstGeom prst="roundRect">
            <a:avLst/>
          </a:prstGeom>
          <a:solidFill>
            <a:srgbClr val="CBD88C">
              <a:alpha val="54000"/>
            </a:srgbClr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王漢宗超明體繁" panose="02020300000000000000" pitchFamily="18" charset="-120"/>
                <a:ea typeface="王漢宗超明體繁" panose="02020300000000000000" pitchFamily="18" charset="-120"/>
              </a:rPr>
              <a:t>通關成</a:t>
            </a:r>
            <a:r>
              <a:rPr lang="zh-TW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王漢宗超明體繁" panose="02020300000000000000" pitchFamily="18" charset="-120"/>
                <a:ea typeface="王漢宗超明體繁" panose="02020300000000000000" pitchFamily="18" charset="-120"/>
              </a:rPr>
              <a:t>功</a:t>
            </a:r>
          </a:p>
        </p:txBody>
      </p:sp>
      <p:cxnSp>
        <p:nvCxnSpPr>
          <p:cNvPr id="4" name="直線單箭頭接點 3"/>
          <p:cNvCxnSpPr/>
          <p:nvPr/>
        </p:nvCxnSpPr>
        <p:spPr>
          <a:xfrm flipV="1">
            <a:off x="5759453" y="2601096"/>
            <a:ext cx="26126" cy="2491214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 flipV="1">
            <a:off x="5720852" y="5113414"/>
            <a:ext cx="930501" cy="8655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7744094" y="3407735"/>
            <a:ext cx="13063" cy="418174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7731031" y="4482606"/>
            <a:ext cx="13063" cy="418174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H="1">
            <a:off x="4344489" y="2361172"/>
            <a:ext cx="627925" cy="300215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6657704" y="2361171"/>
            <a:ext cx="615043" cy="321599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左-右雙向箭號 40"/>
          <p:cNvSpPr/>
          <p:nvPr/>
        </p:nvSpPr>
        <p:spPr>
          <a:xfrm>
            <a:off x="9026435" y="3972784"/>
            <a:ext cx="522514" cy="252162"/>
          </a:xfrm>
          <a:prstGeom prst="left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圓角矩形 41"/>
          <p:cNvSpPr/>
          <p:nvPr/>
        </p:nvSpPr>
        <p:spPr>
          <a:xfrm>
            <a:off x="9764719" y="3715124"/>
            <a:ext cx="1698170" cy="767481"/>
          </a:xfrm>
          <a:prstGeom prst="roundRect">
            <a:avLst/>
          </a:prstGeom>
          <a:solidFill>
            <a:srgbClr val="CBD88C">
              <a:alpha val="54000"/>
            </a:srgbClr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王漢宗超明體繁" panose="02020300000000000000" pitchFamily="18" charset="-120"/>
                <a:ea typeface="王漢宗超明體繁" panose="02020300000000000000" pitchFamily="18" charset="-120"/>
              </a:rPr>
              <a:t>暫停</a:t>
            </a:r>
            <a:r>
              <a:rPr lang="zh-TW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王漢宗超明體繁" panose="02020300000000000000" pitchFamily="18" charset="-120"/>
                <a:ea typeface="王漢宗超明體繁" panose="02020300000000000000" pitchFamily="18" charset="-120"/>
              </a:rPr>
              <a:t>遊戲</a:t>
            </a:r>
            <a:endParaRPr lang="zh-TW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王漢宗超明體繁" panose="02020300000000000000" pitchFamily="18" charset="-120"/>
              <a:ea typeface="王漢宗超明體繁" panose="02020300000000000000" pitchFamily="18" charset="-120"/>
            </a:endParaRPr>
          </a:p>
        </p:txBody>
      </p:sp>
      <p:pic>
        <p:nvPicPr>
          <p:cNvPr id="43" name="圖片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" y="2657343"/>
            <a:ext cx="418147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63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2"/>
            <a:ext cx="12975893" cy="6858000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557733" y="39057"/>
            <a:ext cx="45629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王漢宗超明體繁" panose="02020300000000000000" pitchFamily="18" charset="-120"/>
                <a:ea typeface="王漢宗超明體繁" panose="02020300000000000000" pitchFamily="18" charset="-120"/>
              </a:rPr>
              <a:t>遊戲</a:t>
            </a:r>
            <a:r>
              <a:rPr lang="zh-TW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王漢宗超明體繁" panose="02020300000000000000" pitchFamily="18" charset="-120"/>
                <a:ea typeface="王漢宗超明體繁" panose="02020300000000000000" pitchFamily="18" charset="-120"/>
              </a:rPr>
              <a:t>介面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22525" t="1874" r="22959" b="10983"/>
          <a:stretch/>
        </p:blipFill>
        <p:spPr>
          <a:xfrm>
            <a:off x="4874682" y="241531"/>
            <a:ext cx="7093132" cy="6374674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2660470" y="1498403"/>
            <a:ext cx="1698170" cy="767481"/>
          </a:xfrm>
          <a:prstGeom prst="roundRect">
            <a:avLst/>
          </a:prstGeom>
          <a:solidFill>
            <a:srgbClr val="CBD88C">
              <a:alpha val="54000"/>
            </a:srgbClr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王漢宗超明體繁" panose="02020300000000000000" pitchFamily="18" charset="-120"/>
                <a:ea typeface="王漢宗超明體繁" panose="02020300000000000000" pitchFamily="18" charset="-120"/>
              </a:rPr>
              <a:t>起始畫面</a:t>
            </a:r>
            <a:endParaRPr lang="zh-TW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王漢宗超明體繁" panose="02020300000000000000" pitchFamily="18" charset="-120"/>
              <a:ea typeface="王漢宗超明體繁" panose="020203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2943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2"/>
            <a:ext cx="12975893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22525" t="1877" r="23361" b="10446"/>
          <a:stretch/>
        </p:blipFill>
        <p:spPr>
          <a:xfrm>
            <a:off x="4863737" y="398285"/>
            <a:ext cx="7040880" cy="6413731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2660470" y="1498403"/>
            <a:ext cx="1698170" cy="767481"/>
          </a:xfrm>
          <a:prstGeom prst="roundRect">
            <a:avLst/>
          </a:prstGeom>
          <a:solidFill>
            <a:srgbClr val="CBD88C">
              <a:alpha val="54000"/>
            </a:srgbClr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王漢宗超明體繁" panose="02020300000000000000" pitchFamily="18" charset="-120"/>
                <a:ea typeface="王漢宗超明體繁" panose="02020300000000000000" pitchFamily="18" charset="-120"/>
              </a:rPr>
              <a:t>記憶階段</a:t>
            </a:r>
            <a:endParaRPr lang="zh-TW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王漢宗超明體繁" panose="02020300000000000000" pitchFamily="18" charset="-120"/>
              <a:ea typeface="王漢宗超明體繁" panose="02020300000000000000" pitchFamily="18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57733" y="39057"/>
            <a:ext cx="45629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王漢宗超明體繁" panose="02020300000000000000" pitchFamily="18" charset="-120"/>
                <a:ea typeface="王漢宗超明體繁" panose="02020300000000000000" pitchFamily="18" charset="-120"/>
              </a:rPr>
              <a:t>遊戲</a:t>
            </a:r>
            <a:r>
              <a:rPr lang="zh-TW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王漢宗超明體繁" panose="02020300000000000000" pitchFamily="18" charset="-120"/>
                <a:ea typeface="王漢宗超明體繁" panose="02020300000000000000" pitchFamily="18" charset="-120"/>
              </a:rPr>
              <a:t>介面</a:t>
            </a:r>
          </a:p>
        </p:txBody>
      </p:sp>
    </p:spTree>
    <p:extLst>
      <p:ext uri="{BB962C8B-B14F-4D97-AF65-F5344CB8AC3E}">
        <p14:creationId xmlns:p14="http://schemas.microsoft.com/office/powerpoint/2010/main" val="132274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2"/>
            <a:ext cx="12975893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22425" t="1875" r="23060" b="11161"/>
          <a:stretch/>
        </p:blipFill>
        <p:spPr>
          <a:xfrm>
            <a:off x="4859382" y="391755"/>
            <a:ext cx="7093131" cy="6361611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2660470" y="1498403"/>
            <a:ext cx="1698170" cy="767481"/>
          </a:xfrm>
          <a:prstGeom prst="roundRect">
            <a:avLst/>
          </a:prstGeom>
          <a:solidFill>
            <a:srgbClr val="CBD88C">
              <a:alpha val="54000"/>
            </a:srgbClr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王漢宗超明體繁" panose="02020300000000000000" pitchFamily="18" charset="-120"/>
                <a:ea typeface="王漢宗超明體繁" panose="02020300000000000000" pitchFamily="18" charset="-120"/>
              </a:rPr>
              <a:t>翻</a:t>
            </a:r>
            <a:r>
              <a:rPr lang="zh-TW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王漢宗超明體繁" panose="02020300000000000000" pitchFamily="18" charset="-120"/>
                <a:ea typeface="王漢宗超明體繁" panose="02020300000000000000" pitchFamily="18" charset="-120"/>
              </a:rPr>
              <a:t>牌</a:t>
            </a:r>
            <a:r>
              <a:rPr lang="zh-TW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王漢宗超明體繁" panose="02020300000000000000" pitchFamily="18" charset="-120"/>
                <a:ea typeface="王漢宗超明體繁" panose="02020300000000000000" pitchFamily="18" charset="-120"/>
              </a:rPr>
              <a:t>階段</a:t>
            </a:r>
            <a:endParaRPr lang="zh-TW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王漢宗超明體繁" panose="02020300000000000000" pitchFamily="18" charset="-120"/>
              <a:ea typeface="王漢宗超明體繁" panose="02020300000000000000" pitchFamily="18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57733" y="39057"/>
            <a:ext cx="45629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王漢宗超明體繁" panose="02020300000000000000" pitchFamily="18" charset="-120"/>
                <a:ea typeface="王漢宗超明體繁" panose="02020300000000000000" pitchFamily="18" charset="-120"/>
              </a:rPr>
              <a:t>遊戲</a:t>
            </a:r>
            <a:r>
              <a:rPr lang="zh-TW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王漢宗超明體繁" panose="02020300000000000000" pitchFamily="18" charset="-120"/>
                <a:ea typeface="王漢宗超明體繁" panose="02020300000000000000" pitchFamily="18" charset="-120"/>
              </a:rPr>
              <a:t>介面</a:t>
            </a:r>
          </a:p>
        </p:txBody>
      </p:sp>
    </p:spTree>
    <p:extLst>
      <p:ext uri="{BB962C8B-B14F-4D97-AF65-F5344CB8AC3E}">
        <p14:creationId xmlns:p14="http://schemas.microsoft.com/office/powerpoint/2010/main" val="73096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2"/>
            <a:ext cx="12975893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22524" t="2345" r="23261" b="10982"/>
          <a:stretch/>
        </p:blipFill>
        <p:spPr>
          <a:xfrm>
            <a:off x="4889860" y="413017"/>
            <a:ext cx="7053943" cy="6340349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2660470" y="1498403"/>
            <a:ext cx="1698170" cy="767481"/>
          </a:xfrm>
          <a:prstGeom prst="roundRect">
            <a:avLst/>
          </a:prstGeom>
          <a:solidFill>
            <a:srgbClr val="CBD88C">
              <a:alpha val="54000"/>
            </a:srgbClr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王漢宗超明體繁" panose="02020300000000000000" pitchFamily="18" charset="-120"/>
                <a:ea typeface="王漢宗超明體繁" panose="02020300000000000000" pitchFamily="18" charset="-120"/>
              </a:rPr>
              <a:t>過關成</a:t>
            </a:r>
            <a:r>
              <a:rPr lang="zh-TW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王漢宗超明體繁" panose="02020300000000000000" pitchFamily="18" charset="-120"/>
                <a:ea typeface="王漢宗超明體繁" panose="02020300000000000000" pitchFamily="18" charset="-120"/>
              </a:rPr>
              <a:t>功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557733" y="39057"/>
            <a:ext cx="45629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王漢宗超明體繁" panose="02020300000000000000" pitchFamily="18" charset="-120"/>
                <a:ea typeface="王漢宗超明體繁" panose="02020300000000000000" pitchFamily="18" charset="-120"/>
              </a:rPr>
              <a:t>遊戲</a:t>
            </a:r>
            <a:r>
              <a:rPr lang="zh-TW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王漢宗超明體繁" panose="02020300000000000000" pitchFamily="18" charset="-120"/>
                <a:ea typeface="王漢宗超明體繁" panose="02020300000000000000" pitchFamily="18" charset="-120"/>
              </a:rPr>
              <a:t>介面</a:t>
            </a:r>
          </a:p>
        </p:txBody>
      </p:sp>
    </p:spTree>
    <p:extLst>
      <p:ext uri="{BB962C8B-B14F-4D97-AF65-F5344CB8AC3E}">
        <p14:creationId xmlns:p14="http://schemas.microsoft.com/office/powerpoint/2010/main" val="71594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2"/>
            <a:ext cx="12975893" cy="6858000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557733" y="39057"/>
            <a:ext cx="45629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王漢宗超明體繁" panose="02020300000000000000" pitchFamily="18" charset="-120"/>
                <a:ea typeface="王漢宗超明體繁" panose="02020300000000000000" pitchFamily="18" charset="-120"/>
              </a:rPr>
              <a:t>Code</a:t>
            </a:r>
            <a:r>
              <a:rPr lang="zh-TW" altLang="en-US" sz="6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王漢宗超明體繁" panose="02020300000000000000" pitchFamily="18" charset="-120"/>
                <a:ea typeface="王漢宗超明體繁" panose="02020300000000000000" pitchFamily="18" charset="-120"/>
              </a:rPr>
              <a:t>講解</a:t>
            </a:r>
            <a:endParaRPr lang="zh-TW" altLang="en-US" sz="6600" dirty="0">
              <a:solidFill>
                <a:schemeClr val="tx1">
                  <a:lumMod val="85000"/>
                  <a:lumOff val="15000"/>
                </a:schemeClr>
              </a:solidFill>
              <a:latin typeface="王漢宗超明體繁" panose="02020300000000000000" pitchFamily="18" charset="-120"/>
              <a:ea typeface="王漢宗超明體繁" panose="020203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55" y="2318148"/>
            <a:ext cx="4710972" cy="3934733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476155" y="1409756"/>
            <a:ext cx="1698170" cy="767481"/>
          </a:xfrm>
          <a:prstGeom prst="roundRect">
            <a:avLst/>
          </a:prstGeom>
          <a:solidFill>
            <a:srgbClr val="CBD88C">
              <a:alpha val="54000"/>
            </a:srgbClr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王漢宗超明體繁" panose="02020300000000000000" pitchFamily="18" charset="-120"/>
                <a:ea typeface="王漢宗超明體繁" panose="02020300000000000000" pitchFamily="18" charset="-120"/>
              </a:rPr>
              <a:t>消牌邏輯</a:t>
            </a:r>
            <a:endParaRPr lang="zh-TW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王漢宗超明體繁" panose="02020300000000000000" pitchFamily="18" charset="-120"/>
              <a:ea typeface="王漢宗超明體繁" panose="02020300000000000000" pitchFamily="18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5"/>
          <a:stretch/>
        </p:blipFill>
        <p:spPr>
          <a:xfrm>
            <a:off x="5663282" y="2318148"/>
            <a:ext cx="7246215" cy="393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3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</TotalTime>
  <Words>57</Words>
  <Application>Microsoft Office PowerPoint</Application>
  <PresentationFormat>寬螢幕</PresentationFormat>
  <Paragraphs>33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9" baseType="lpstr">
      <vt:lpstr>王漢宗超明體繁</vt:lpstr>
      <vt:lpstr>華康細圓體(P)</vt:lpstr>
      <vt:lpstr>微軟正黑體 Light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韻儒 黃</dc:creator>
  <cp:lastModifiedBy>韻儒 黃</cp:lastModifiedBy>
  <cp:revision>21</cp:revision>
  <dcterms:created xsi:type="dcterms:W3CDTF">2019-01-08T16:07:46Z</dcterms:created>
  <dcterms:modified xsi:type="dcterms:W3CDTF">2019-01-10T05:20:39Z</dcterms:modified>
</cp:coreProperties>
</file>